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7" r:id="rId5"/>
  </p:sldMasterIdLst>
  <p:notesMasterIdLst>
    <p:notesMasterId r:id="rId12"/>
  </p:notesMasterIdLst>
  <p:handoutMasterIdLst>
    <p:handoutMasterId r:id="rId13"/>
  </p:handoutMasterIdLst>
  <p:sldIdLst>
    <p:sldId id="263" r:id="rId6"/>
    <p:sldId id="286" r:id="rId7"/>
    <p:sldId id="290" r:id="rId8"/>
    <p:sldId id="291" r:id="rId9"/>
    <p:sldId id="280" r:id="rId10"/>
    <p:sldId id="28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8CF"/>
    <a:srgbClr val="363636"/>
    <a:srgbClr val="808080"/>
    <a:srgbClr val="CCE7F5"/>
    <a:srgbClr val="CBF1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88621" autoAdjust="0"/>
  </p:normalViewPr>
  <p:slideViewPr>
    <p:cSldViewPr snapToGrid="0">
      <p:cViewPr varScale="1">
        <p:scale>
          <a:sx n="75" d="100"/>
          <a:sy n="75" d="100"/>
        </p:scale>
        <p:origin x="1123" y="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340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BAE273-0BE6-4BD7-91DA-03D42DF7365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57E0D22-A3AE-4C85-B533-7E191E5E4C08}">
      <dgm:prSet phldrT="[Text]" phldr="1"/>
      <dgm:spPr/>
      <dgm:t>
        <a:bodyPr/>
        <a:lstStyle/>
        <a:p>
          <a:endParaRPr lang="en-US" dirty="0"/>
        </a:p>
      </dgm:t>
    </dgm:pt>
    <dgm:pt modelId="{F92DCE88-AD63-4C6A-B190-3C4DB9519B64}" type="parTrans" cxnId="{62A4B4F7-B8D2-4ADE-9371-50623ECFF8BF}">
      <dgm:prSet/>
      <dgm:spPr/>
      <dgm:t>
        <a:bodyPr/>
        <a:lstStyle/>
        <a:p>
          <a:endParaRPr lang="en-US"/>
        </a:p>
      </dgm:t>
    </dgm:pt>
    <dgm:pt modelId="{65AAA713-ACEE-43F2-B094-8011A3C58BD3}" type="sibTrans" cxnId="{62A4B4F7-B8D2-4ADE-9371-50623ECFF8BF}">
      <dgm:prSet/>
      <dgm:spPr/>
      <dgm:t>
        <a:bodyPr/>
        <a:lstStyle/>
        <a:p>
          <a:endParaRPr lang="en-US"/>
        </a:p>
      </dgm:t>
    </dgm:pt>
    <dgm:pt modelId="{C8454539-117B-463D-BF67-02D098DAF127}">
      <dgm:prSet phldrT="[Text]" phldr="1"/>
      <dgm:spPr/>
      <dgm:t>
        <a:bodyPr/>
        <a:lstStyle/>
        <a:p>
          <a:endParaRPr lang="en-US"/>
        </a:p>
      </dgm:t>
    </dgm:pt>
    <dgm:pt modelId="{63418BFA-7FA7-4591-B099-F1FBE1D10402}" type="parTrans" cxnId="{0E09062B-E580-4582-8B53-126572812AB7}">
      <dgm:prSet/>
      <dgm:spPr/>
      <dgm:t>
        <a:bodyPr/>
        <a:lstStyle/>
        <a:p>
          <a:endParaRPr lang="en-US"/>
        </a:p>
      </dgm:t>
    </dgm:pt>
    <dgm:pt modelId="{B6FF7DBB-2229-4640-92D5-4F30BCEA1052}" type="sibTrans" cxnId="{0E09062B-E580-4582-8B53-126572812AB7}">
      <dgm:prSet/>
      <dgm:spPr/>
      <dgm:t>
        <a:bodyPr/>
        <a:lstStyle/>
        <a:p>
          <a:endParaRPr lang="en-US"/>
        </a:p>
      </dgm:t>
    </dgm:pt>
    <dgm:pt modelId="{630098F8-C269-4352-98CA-B236D3A1F6CB}">
      <dgm:prSet phldrT="[Text]" phldr="1"/>
      <dgm:spPr/>
      <dgm:t>
        <a:bodyPr/>
        <a:lstStyle/>
        <a:p>
          <a:endParaRPr lang="en-US"/>
        </a:p>
      </dgm:t>
    </dgm:pt>
    <dgm:pt modelId="{71C33F99-8FEF-4489-9E70-C4883047B57F}" type="parTrans" cxnId="{5D3F5143-B6F1-409E-9A33-F416BC6FD7A4}">
      <dgm:prSet/>
      <dgm:spPr/>
      <dgm:t>
        <a:bodyPr/>
        <a:lstStyle/>
        <a:p>
          <a:endParaRPr lang="en-US"/>
        </a:p>
      </dgm:t>
    </dgm:pt>
    <dgm:pt modelId="{A57B7629-0B78-4366-BD59-D9A8A77C2268}" type="sibTrans" cxnId="{5D3F5143-B6F1-409E-9A33-F416BC6FD7A4}">
      <dgm:prSet/>
      <dgm:spPr/>
      <dgm:t>
        <a:bodyPr/>
        <a:lstStyle/>
        <a:p>
          <a:endParaRPr lang="en-US"/>
        </a:p>
      </dgm:t>
    </dgm:pt>
    <dgm:pt modelId="{B2F6DAA3-1F1A-4AB9-8B9B-0690DEF7363F}" type="pres">
      <dgm:prSet presAssocID="{7EBAE273-0BE6-4BD7-91DA-03D42DF73655}" presName="Name0" presStyleCnt="0">
        <dgm:presLayoutVars>
          <dgm:dir/>
          <dgm:animLvl val="lvl"/>
          <dgm:resizeHandles val="exact"/>
        </dgm:presLayoutVars>
      </dgm:prSet>
      <dgm:spPr/>
    </dgm:pt>
    <dgm:pt modelId="{AD80D2C0-6F50-44CC-9352-687346B74978}" type="pres">
      <dgm:prSet presAssocID="{F57E0D22-A3AE-4C85-B533-7E191E5E4C08}" presName="parTxOnly" presStyleLbl="node1" presStyleIdx="0" presStyleCnt="3" custScaleY="11640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FEE0C2-7D5C-4224-BC78-586BD7EF7788}" type="pres">
      <dgm:prSet presAssocID="{65AAA713-ACEE-43F2-B094-8011A3C58BD3}" presName="parTxOnlySpace" presStyleCnt="0"/>
      <dgm:spPr/>
    </dgm:pt>
    <dgm:pt modelId="{06BB18E1-FB94-4E17-83A1-6CAC5F52CDB9}" type="pres">
      <dgm:prSet presAssocID="{C8454539-117B-463D-BF67-02D098DAF127}" presName="parTxOnly" presStyleLbl="node1" presStyleIdx="1" presStyleCnt="3" custScaleY="11640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01C72C-A755-45AB-A216-5755B4DA8A41}" type="pres">
      <dgm:prSet presAssocID="{B6FF7DBB-2229-4640-92D5-4F30BCEA1052}" presName="parTxOnlySpace" presStyleCnt="0"/>
      <dgm:spPr/>
    </dgm:pt>
    <dgm:pt modelId="{1F4B2CD3-E81F-4CA9-895A-F966EA41FEC0}" type="pres">
      <dgm:prSet presAssocID="{630098F8-C269-4352-98CA-B236D3A1F6CB}" presName="parTxOnly" presStyleLbl="node1" presStyleIdx="2" presStyleCnt="3" custScaleY="11640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2CA26A-E8A5-4664-AEB7-9AA813F874CD}" type="presOf" srcId="{F57E0D22-A3AE-4C85-B533-7E191E5E4C08}" destId="{AD80D2C0-6F50-44CC-9352-687346B74978}" srcOrd="0" destOrd="0" presId="urn:microsoft.com/office/officeart/2005/8/layout/chevron1"/>
    <dgm:cxn modelId="{62A4B4F7-B8D2-4ADE-9371-50623ECFF8BF}" srcId="{7EBAE273-0BE6-4BD7-91DA-03D42DF73655}" destId="{F57E0D22-A3AE-4C85-B533-7E191E5E4C08}" srcOrd="0" destOrd="0" parTransId="{F92DCE88-AD63-4C6A-B190-3C4DB9519B64}" sibTransId="{65AAA713-ACEE-43F2-B094-8011A3C58BD3}"/>
    <dgm:cxn modelId="{DE64010B-E894-4352-AC2F-F141B9833724}" type="presOf" srcId="{630098F8-C269-4352-98CA-B236D3A1F6CB}" destId="{1F4B2CD3-E81F-4CA9-895A-F966EA41FEC0}" srcOrd="0" destOrd="0" presId="urn:microsoft.com/office/officeart/2005/8/layout/chevron1"/>
    <dgm:cxn modelId="{5D3F5143-B6F1-409E-9A33-F416BC6FD7A4}" srcId="{7EBAE273-0BE6-4BD7-91DA-03D42DF73655}" destId="{630098F8-C269-4352-98CA-B236D3A1F6CB}" srcOrd="2" destOrd="0" parTransId="{71C33F99-8FEF-4489-9E70-C4883047B57F}" sibTransId="{A57B7629-0B78-4366-BD59-D9A8A77C2268}"/>
    <dgm:cxn modelId="{DDFF8735-7EDC-4DC9-A3D2-4F8D018703A9}" type="presOf" srcId="{7EBAE273-0BE6-4BD7-91DA-03D42DF73655}" destId="{B2F6DAA3-1F1A-4AB9-8B9B-0690DEF7363F}" srcOrd="0" destOrd="0" presId="urn:microsoft.com/office/officeart/2005/8/layout/chevron1"/>
    <dgm:cxn modelId="{0E09062B-E580-4582-8B53-126572812AB7}" srcId="{7EBAE273-0BE6-4BD7-91DA-03D42DF73655}" destId="{C8454539-117B-463D-BF67-02D098DAF127}" srcOrd="1" destOrd="0" parTransId="{63418BFA-7FA7-4591-B099-F1FBE1D10402}" sibTransId="{B6FF7DBB-2229-4640-92D5-4F30BCEA1052}"/>
    <dgm:cxn modelId="{DB3B9019-6743-4B59-85F0-537BF24C447E}" type="presOf" srcId="{C8454539-117B-463D-BF67-02D098DAF127}" destId="{06BB18E1-FB94-4E17-83A1-6CAC5F52CDB9}" srcOrd="0" destOrd="0" presId="urn:microsoft.com/office/officeart/2005/8/layout/chevron1"/>
    <dgm:cxn modelId="{FD84E9B2-A627-4CDA-8C76-E3662CDAA69B}" type="presParOf" srcId="{B2F6DAA3-1F1A-4AB9-8B9B-0690DEF7363F}" destId="{AD80D2C0-6F50-44CC-9352-687346B74978}" srcOrd="0" destOrd="0" presId="urn:microsoft.com/office/officeart/2005/8/layout/chevron1"/>
    <dgm:cxn modelId="{109C51E4-5C9D-4E0D-9795-A086DED84FC9}" type="presParOf" srcId="{B2F6DAA3-1F1A-4AB9-8B9B-0690DEF7363F}" destId="{B6FEE0C2-7D5C-4224-BC78-586BD7EF7788}" srcOrd="1" destOrd="0" presId="urn:microsoft.com/office/officeart/2005/8/layout/chevron1"/>
    <dgm:cxn modelId="{66635EC2-D5B5-49AD-90A9-24B7457337B4}" type="presParOf" srcId="{B2F6DAA3-1F1A-4AB9-8B9B-0690DEF7363F}" destId="{06BB18E1-FB94-4E17-83A1-6CAC5F52CDB9}" srcOrd="2" destOrd="0" presId="urn:microsoft.com/office/officeart/2005/8/layout/chevron1"/>
    <dgm:cxn modelId="{22C76460-1DD5-454B-9B80-62377F69D969}" type="presParOf" srcId="{B2F6DAA3-1F1A-4AB9-8B9B-0690DEF7363F}" destId="{4B01C72C-A755-45AB-A216-5755B4DA8A41}" srcOrd="3" destOrd="0" presId="urn:microsoft.com/office/officeart/2005/8/layout/chevron1"/>
    <dgm:cxn modelId="{08C1F284-D625-4FA4-AA9D-0C966A051D5E}" type="presParOf" srcId="{B2F6DAA3-1F1A-4AB9-8B9B-0690DEF7363F}" destId="{1F4B2CD3-E81F-4CA9-895A-F966EA41FEC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0D2C0-6F50-44CC-9352-687346B74978}">
      <dsp:nvSpPr>
        <dsp:cNvPr id="0" name=""/>
        <dsp:cNvSpPr/>
      </dsp:nvSpPr>
      <dsp:spPr>
        <a:xfrm>
          <a:off x="3314" y="364718"/>
          <a:ext cx="4038408" cy="18804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032" tIns="84011" rIns="84011" bIns="84011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300" kern="1200" dirty="0"/>
        </a:p>
      </dsp:txBody>
      <dsp:txXfrm>
        <a:off x="943520" y="364718"/>
        <a:ext cx="2157996" cy="1880412"/>
      </dsp:txXfrm>
    </dsp:sp>
    <dsp:sp modelId="{06BB18E1-FB94-4E17-83A1-6CAC5F52CDB9}">
      <dsp:nvSpPr>
        <dsp:cNvPr id="0" name=""/>
        <dsp:cNvSpPr/>
      </dsp:nvSpPr>
      <dsp:spPr>
        <a:xfrm>
          <a:off x="3637881" y="364718"/>
          <a:ext cx="4038408" cy="18804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032" tIns="84011" rIns="84011" bIns="84011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300" kern="1200"/>
        </a:p>
      </dsp:txBody>
      <dsp:txXfrm>
        <a:off x="4578087" y="364718"/>
        <a:ext cx="2157996" cy="1880412"/>
      </dsp:txXfrm>
    </dsp:sp>
    <dsp:sp modelId="{1F4B2CD3-E81F-4CA9-895A-F966EA41FEC0}">
      <dsp:nvSpPr>
        <dsp:cNvPr id="0" name=""/>
        <dsp:cNvSpPr/>
      </dsp:nvSpPr>
      <dsp:spPr>
        <a:xfrm>
          <a:off x="7272449" y="364718"/>
          <a:ext cx="4038408" cy="18804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032" tIns="84011" rIns="84011" bIns="84011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300" kern="1200"/>
        </a:p>
      </dsp:txBody>
      <dsp:txXfrm>
        <a:off x="8212655" y="364718"/>
        <a:ext cx="2157996" cy="1880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sz="1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60CEE-EC94-4356-A86A-D6871DAFAF67}" type="datetimeFigureOut">
              <a:rPr lang="en-GB" sz="100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12/06/2018</a:t>
            </a:fld>
            <a:endParaRPr lang="en-GB" sz="10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sz="10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A31A15-2B47-4C30-983D-E942A5FD9C12}" type="slidenum">
              <a:rPr lang="en-GB" sz="100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‹#›</a:t>
            </a:fld>
            <a:endParaRPr lang="en-GB" sz="10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3987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A0F17-4B9F-440F-8127-00A1D6296E8B}" type="datetimeFigureOut">
              <a:rPr lang="sl-SI" smtClean="0"/>
              <a:t>12. 06. 2018</a:t>
            </a:fld>
            <a:endParaRPr lang="sl-S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6DAA8-0027-475A-ADFC-0BC0B00AA079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2942535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6DAA8-0027-475A-ADFC-0BC0B00AA079}" type="slidenum">
              <a:rPr lang="sl-SI" smtClean="0"/>
              <a:t>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736768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694437"/>
            <a:ext cx="9144000" cy="944514"/>
          </a:xfrm>
        </p:spPr>
        <p:txBody>
          <a:bodyPr anchor="b">
            <a:normAutofit/>
          </a:bodyPr>
          <a:lstStyle>
            <a:lvl1pPr algn="ctr">
              <a:defRPr sz="4000" b="1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05633"/>
            <a:ext cx="9144000" cy="794928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36363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-46495" y="999514"/>
            <a:ext cx="12348742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277583"/>
            <a:ext cx="12192000" cy="580418"/>
          </a:xfrm>
          <a:prstGeom prst="rect">
            <a:avLst/>
          </a:prstGeom>
          <a:solidFill>
            <a:srgbClr val="0088C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n>
                <a:solidFill>
                  <a:srgbClr val="0089CF"/>
                </a:solidFill>
              </a:ln>
              <a:solidFill>
                <a:srgbClr val="0089CF"/>
              </a:solidFill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4" t="42013" r="19156" b="44418"/>
          <a:stretch/>
        </p:blipFill>
        <p:spPr>
          <a:xfrm>
            <a:off x="4892067" y="6344265"/>
            <a:ext cx="2407866" cy="4470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52"/>
          <a:stretch/>
        </p:blipFill>
        <p:spPr>
          <a:xfrm>
            <a:off x="0" y="0"/>
            <a:ext cx="12192000" cy="2401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27" y="2909040"/>
            <a:ext cx="3036403" cy="41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03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sider IT Don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63" y="2958242"/>
            <a:ext cx="4997085" cy="90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2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sider IT Don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89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6548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0A94D-4386-4224-83E9-F8BF81B7C01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39349" y="116632"/>
            <a:ext cx="10972800" cy="5760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800" baseline="0">
                <a:solidFill>
                  <a:srgbClr val="0089D0"/>
                </a:solidFill>
              </a:defRPr>
            </a:lvl1pPr>
            <a:lvl3pPr>
              <a:buClr>
                <a:srgbClr val="0089D0"/>
              </a:buClr>
              <a:defRPr sz="1100" baseline="0">
                <a:solidFill>
                  <a:schemeClr val="tx1"/>
                </a:solidFill>
              </a:defRPr>
            </a:lvl3pPr>
          </a:lstStyle>
          <a:p>
            <a:pPr lvl="0"/>
            <a:r>
              <a:rPr lang="sl-SI" dirty="0" smtClean="0"/>
              <a:t>Subtitle style 1</a:t>
            </a:r>
          </a:p>
          <a:p>
            <a:pPr lvl="0"/>
            <a:endParaRPr lang="sl-SI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39349" y="908721"/>
            <a:ext cx="5384800" cy="86409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9D0"/>
              </a:buClr>
              <a:buSzTx/>
              <a:buFont typeface="Arial" pitchFamily="34" charset="0"/>
              <a:buChar char="•"/>
              <a:tabLst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9D0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sl-SI" sz="1100" dirty="0" smtClean="0"/>
              <a:t>Body txt</a:t>
            </a:r>
            <a:endParaRPr lang="en-US" sz="1100" dirty="0" smtClean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581" y="637619"/>
            <a:ext cx="1525721" cy="554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15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0A94D-4386-4224-83E9-F8BF81B7C01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39349" y="116632"/>
            <a:ext cx="10972800" cy="5760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800" baseline="0">
                <a:solidFill>
                  <a:srgbClr val="0089D0"/>
                </a:solidFill>
              </a:defRPr>
            </a:lvl1pPr>
            <a:lvl3pPr>
              <a:buClr>
                <a:srgbClr val="0089D0"/>
              </a:buClr>
              <a:defRPr sz="1100" baseline="0">
                <a:solidFill>
                  <a:schemeClr val="tx1"/>
                </a:solidFill>
              </a:defRPr>
            </a:lvl3pPr>
          </a:lstStyle>
          <a:p>
            <a:pPr lvl="0"/>
            <a:r>
              <a:rPr lang="sl-SI" dirty="0" smtClean="0"/>
              <a:t>Subtitle style 1</a:t>
            </a:r>
          </a:p>
          <a:p>
            <a:pPr lvl="0"/>
            <a:endParaRPr lang="sl-SI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39349" y="908721"/>
            <a:ext cx="5384800" cy="86409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9D0"/>
              </a:buClr>
              <a:buSzTx/>
              <a:buFont typeface="Arial" pitchFamily="34" charset="0"/>
              <a:buChar char="•"/>
              <a:tabLst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9D0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sl-SI" sz="1100" dirty="0" smtClean="0"/>
              <a:t>Body txt</a:t>
            </a:r>
            <a:endParaRPr lang="en-US" sz="1100" dirty="0" smtClean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581" y="637619"/>
            <a:ext cx="1525721" cy="554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30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0A94D-4386-4224-83E9-F8BF81B7C01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39349" y="116632"/>
            <a:ext cx="10972800" cy="5760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800" baseline="0">
                <a:solidFill>
                  <a:srgbClr val="0089D0"/>
                </a:solidFill>
              </a:defRPr>
            </a:lvl1pPr>
            <a:lvl3pPr>
              <a:buClr>
                <a:srgbClr val="0089D0"/>
              </a:buClr>
              <a:defRPr sz="1100" baseline="0">
                <a:solidFill>
                  <a:schemeClr val="tx1"/>
                </a:solidFill>
              </a:defRPr>
            </a:lvl3pPr>
          </a:lstStyle>
          <a:p>
            <a:pPr lvl="0"/>
            <a:r>
              <a:rPr lang="sl-SI" dirty="0" smtClean="0"/>
              <a:t>Subtitle style 1</a:t>
            </a:r>
          </a:p>
          <a:p>
            <a:pPr lvl="0"/>
            <a:endParaRPr lang="sl-SI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39349" y="908721"/>
            <a:ext cx="5384800" cy="86409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9D0"/>
              </a:buClr>
              <a:buSzTx/>
              <a:buFont typeface="Arial" pitchFamily="34" charset="0"/>
              <a:buChar char="•"/>
              <a:tabLst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9D0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sl-SI" sz="1100" dirty="0" smtClean="0"/>
              <a:t>Body txt</a:t>
            </a:r>
            <a:endParaRPr lang="en-US" sz="1100" dirty="0" smtClean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581" y="637619"/>
            <a:ext cx="1525721" cy="554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29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0A94D-4386-4224-83E9-F8BF81B7C01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39349" y="116632"/>
            <a:ext cx="10972800" cy="5760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800" baseline="0">
                <a:solidFill>
                  <a:srgbClr val="0089D0"/>
                </a:solidFill>
              </a:defRPr>
            </a:lvl1pPr>
            <a:lvl3pPr>
              <a:buClr>
                <a:srgbClr val="0089D0"/>
              </a:buClr>
              <a:defRPr sz="1100" baseline="0">
                <a:solidFill>
                  <a:schemeClr val="tx1"/>
                </a:solidFill>
              </a:defRPr>
            </a:lvl3pPr>
          </a:lstStyle>
          <a:p>
            <a:pPr lvl="0"/>
            <a:r>
              <a:rPr lang="sl-SI" dirty="0" smtClean="0"/>
              <a:t>Subtitle style 1</a:t>
            </a:r>
          </a:p>
          <a:p>
            <a:pPr lvl="0"/>
            <a:endParaRPr lang="sl-SI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39349" y="908721"/>
            <a:ext cx="5384800" cy="86409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9D0"/>
              </a:buClr>
              <a:buSzTx/>
              <a:buFont typeface="Arial" pitchFamily="34" charset="0"/>
              <a:buChar char="•"/>
              <a:tabLst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9D0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sl-SI" sz="1100" dirty="0" smtClean="0"/>
              <a:t>Body txt</a:t>
            </a:r>
            <a:endParaRPr lang="en-US" sz="1100" dirty="0" smtClean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581" y="637619"/>
            <a:ext cx="1525721" cy="554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7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526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s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9" y="1300443"/>
            <a:ext cx="12042979" cy="47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2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694437"/>
            <a:ext cx="9144000" cy="944514"/>
          </a:xfrm>
        </p:spPr>
        <p:txBody>
          <a:bodyPr anchor="b">
            <a:normAutofit/>
          </a:bodyPr>
          <a:lstStyle>
            <a:lvl1pPr algn="ctr">
              <a:defRPr sz="4000" b="1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05633"/>
            <a:ext cx="9144000" cy="794928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36363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-46495" y="999514"/>
            <a:ext cx="12348742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277583"/>
            <a:ext cx="12192000" cy="580418"/>
          </a:xfrm>
          <a:prstGeom prst="rect">
            <a:avLst/>
          </a:prstGeom>
          <a:solidFill>
            <a:srgbClr val="0088C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n>
                <a:solidFill>
                  <a:srgbClr val="0089CF"/>
                </a:solidFill>
              </a:ln>
              <a:solidFill>
                <a:srgbClr val="0089CF"/>
              </a:solidFill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4" t="42013" r="19156" b="44418"/>
          <a:stretch/>
        </p:blipFill>
        <p:spPr>
          <a:xfrm>
            <a:off x="4892067" y="6344265"/>
            <a:ext cx="2407866" cy="4470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27" y="2909040"/>
            <a:ext cx="3036403" cy="41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15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81099"/>
            <a:ext cx="9144000" cy="1399718"/>
          </a:xfrm>
        </p:spPr>
        <p:txBody>
          <a:bodyPr anchor="b">
            <a:normAutofit/>
          </a:bodyPr>
          <a:lstStyle>
            <a:lvl1pPr algn="ctr">
              <a:defRPr sz="4000" b="1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47499"/>
            <a:ext cx="9144000" cy="9774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36363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-46495" y="999514"/>
            <a:ext cx="12348742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754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5521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4308352"/>
            <a:ext cx="12179473" cy="1496907"/>
          </a:xfrm>
          <a:solidFill>
            <a:srgbClr val="0088CF"/>
          </a:solidFill>
        </p:spPr>
        <p:txBody>
          <a:bodyPr lIns="540000" tIns="72000" rIns="540000" bIns="72000" anchor="ctr"/>
          <a:lstStyle>
            <a:lvl1pPr algn="l">
              <a:lnSpc>
                <a:spcPct val="100000"/>
              </a:lnSpc>
              <a:defRPr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1109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4844"/>
            <a:ext cx="5076217" cy="480212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324599" y="1374844"/>
            <a:ext cx="5076217" cy="480212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6623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message through 3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375748"/>
            <a:ext cx="10515600" cy="58005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sl-SI" dirty="0"/>
              <a:t>Sporočilo slajda v nekaj besedah v eni vrstici, če naslov ni dovolj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667744" y="2208171"/>
            <a:ext cx="2096444" cy="187649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endParaRPr lang="en-GB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047778" y="2208171"/>
            <a:ext cx="2096444" cy="187649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endParaRPr lang="en-GB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377114" y="2208171"/>
            <a:ext cx="2096444" cy="187649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571127" y="4145333"/>
            <a:ext cx="2289678" cy="97131"/>
          </a:xfrm>
          <a:prstGeom prst="rect">
            <a:avLst/>
          </a:prstGeom>
          <a:solidFill>
            <a:srgbClr val="0088C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4951161" y="4145333"/>
            <a:ext cx="2289678" cy="97131"/>
          </a:xfrm>
          <a:prstGeom prst="rect">
            <a:avLst/>
          </a:prstGeom>
          <a:solidFill>
            <a:srgbClr val="0088C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8280497" y="4148233"/>
            <a:ext cx="2289678" cy="97131"/>
          </a:xfrm>
          <a:prstGeom prst="rect">
            <a:avLst/>
          </a:prstGeom>
          <a:solidFill>
            <a:srgbClr val="0088C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/>
          </p:nvPr>
        </p:nvSpPr>
        <p:spPr>
          <a:xfrm>
            <a:off x="1668468" y="4303130"/>
            <a:ext cx="2095500" cy="1653168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4"/>
          </p:nvPr>
        </p:nvSpPr>
        <p:spPr>
          <a:xfrm>
            <a:off x="8378058" y="4332720"/>
            <a:ext cx="2095500" cy="1653168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15"/>
          </p:nvPr>
        </p:nvSpPr>
        <p:spPr>
          <a:xfrm>
            <a:off x="5048722" y="4324700"/>
            <a:ext cx="2095500" cy="1653168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683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teresting Stati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hart Placeholder 3"/>
          <p:cNvSpPr>
            <a:spLocks noGrp="1"/>
          </p:cNvSpPr>
          <p:nvPr>
            <p:ph type="chart" sz="quarter" idx="20" hasCustomPrompt="1"/>
          </p:nvPr>
        </p:nvSpPr>
        <p:spPr>
          <a:xfrm>
            <a:off x="4419453" y="1934303"/>
            <a:ext cx="3352897" cy="335289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sl-SI" dirty="0"/>
              <a:t>Statistika 2 – Klikni in dodaj graf</a:t>
            </a:r>
            <a:endParaRPr lang="en-GB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7" hasCustomPrompt="1"/>
          </p:nvPr>
        </p:nvSpPr>
        <p:spPr>
          <a:xfrm>
            <a:off x="838102" y="1924283"/>
            <a:ext cx="3352897" cy="335289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sl-SI" dirty="0"/>
              <a:t>Statistika 1 – Klikni in dodaj graf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Chart Placeholder 3"/>
          <p:cNvSpPr>
            <a:spLocks noGrp="1"/>
          </p:cNvSpPr>
          <p:nvPr>
            <p:ph type="chart" sz="quarter" idx="19" hasCustomPrompt="1"/>
          </p:nvPr>
        </p:nvSpPr>
        <p:spPr>
          <a:xfrm>
            <a:off x="8001001" y="1927554"/>
            <a:ext cx="3352897" cy="335289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sl-SI" dirty="0"/>
              <a:t>Statistika 3– Klikni in dodaj graf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2545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737735" y="3651249"/>
            <a:ext cx="3027815" cy="2389258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  <a:r>
              <a:rPr lang="sl-SI" dirty="0"/>
              <a:t>&lt;</a:t>
            </a:r>
            <a:endParaRPr lang="en-US" dirty="0"/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16"/>
          </p:nvPr>
        </p:nvSpPr>
        <p:spPr>
          <a:xfrm>
            <a:off x="737735" y="3169771"/>
            <a:ext cx="3027815" cy="384764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rgbClr val="0088C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graphicFrame>
        <p:nvGraphicFramePr>
          <p:cNvPr id="4" name="Diagram 3"/>
          <p:cNvGraphicFramePr/>
          <p:nvPr userDrawn="1">
            <p:extLst>
              <p:ext uri="{D42A27DB-BD31-4B8C-83A1-F6EECF244321}">
                <p14:modId xmlns:p14="http://schemas.microsoft.com/office/powerpoint/2010/main" val="2527210231"/>
              </p:ext>
            </p:extLst>
          </p:nvPr>
        </p:nvGraphicFramePr>
        <p:xfrm>
          <a:off x="500306" y="556683"/>
          <a:ext cx="11314172" cy="2609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Text Placeholder 25"/>
          <p:cNvSpPr>
            <a:spLocks noGrp="1"/>
          </p:cNvSpPr>
          <p:nvPr>
            <p:ph type="body" sz="quarter" idx="17"/>
          </p:nvPr>
        </p:nvSpPr>
        <p:spPr>
          <a:xfrm>
            <a:off x="4278937" y="3659714"/>
            <a:ext cx="3027815" cy="2389258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18"/>
          </p:nvPr>
        </p:nvSpPr>
        <p:spPr>
          <a:xfrm>
            <a:off x="4278937" y="3178236"/>
            <a:ext cx="3027815" cy="384764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rgbClr val="0088C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8074139" y="3651249"/>
            <a:ext cx="3027815" cy="2389258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8074139" y="3169771"/>
            <a:ext cx="3027815" cy="384764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rgbClr val="0088C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5311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59404"/>
            <a:ext cx="10515600" cy="95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74844"/>
            <a:ext cx="10515600" cy="4802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6308122"/>
            <a:ext cx="121920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85932" y="6367456"/>
            <a:ext cx="443346" cy="421251"/>
          </a:xfrm>
          <a:prstGeom prst="rect">
            <a:avLst/>
          </a:prstGeom>
        </p:spPr>
      </p:pic>
      <p:sp>
        <p:nvSpPr>
          <p:cNvPr id="14" name="Slide Number Placeholder 3"/>
          <p:cNvSpPr txBox="1">
            <a:spLocks/>
          </p:cNvSpPr>
          <p:nvPr userDrawn="1"/>
        </p:nvSpPr>
        <p:spPr>
          <a:xfrm>
            <a:off x="468638" y="6430094"/>
            <a:ext cx="365125" cy="3206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ato Light" panose="020F0502020204030203" pitchFamily="34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ato Light" panose="020F0502020204030203" pitchFamily="34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ato Light" panose="020F0502020204030203" pitchFamily="34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ato Light" panose="020F0502020204030203" pitchFamily="34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ato Light" panose="020F0502020204030203" pitchFamily="34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 Light" panose="020F0502020204030203" pitchFamily="34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 Light" panose="020F0502020204030203" pitchFamily="34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 Light" panose="020F0502020204030203" pitchFamily="34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 Light" panose="020F0502020204030203" pitchFamily="34" charset="0"/>
                <a:ea typeface="ＭＳ Ｐゴシック" charset="-128"/>
              </a:defRPr>
            </a:lvl9pPr>
          </a:lstStyle>
          <a:p>
            <a:pPr algn="ctr" eaLnBrk="1" hangingPunct="1"/>
            <a:fld id="{94AE152D-E525-49D8-A6F0-573C9B41F135}" type="slidenum">
              <a:rPr lang="en-US" altLang="sl-SI" sz="1200" smtClean="0">
                <a:solidFill>
                  <a:srgbClr val="808080"/>
                </a:solidFill>
                <a:latin typeface="+mj-lt"/>
              </a:rPr>
              <a:pPr algn="ctr" eaLnBrk="1" hangingPunct="1"/>
              <a:t>‹#›</a:t>
            </a:fld>
            <a:endParaRPr lang="en-US" altLang="sl-SI" sz="12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2506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9" r:id="rId3"/>
    <p:sldLayoutId id="2147483650" r:id="rId4"/>
    <p:sldLayoutId id="2147483660" r:id="rId5"/>
    <p:sldLayoutId id="2147483655" r:id="rId6"/>
    <p:sldLayoutId id="2147483656" r:id="rId7"/>
    <p:sldLayoutId id="2147483661" r:id="rId8"/>
    <p:sldLayoutId id="2147483657" r:id="rId9"/>
    <p:sldLayoutId id="2147483653" r:id="rId10"/>
    <p:sldLayoutId id="2147483652" r:id="rId11"/>
    <p:sldLayoutId id="2147483663" r:id="rId12"/>
    <p:sldLayoutId id="2147483664" r:id="rId13"/>
    <p:sldLayoutId id="2147483665" r:id="rId14"/>
    <p:sldLayoutId id="2147483666" r:id="rId15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0" kern="1200" baseline="0">
          <a:solidFill>
            <a:srgbClr val="0088CF"/>
          </a:soli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Clr>
          <a:srgbClr val="0088CF"/>
        </a:buClr>
        <a:buSzPct val="110000"/>
        <a:buFont typeface="Segoe UI Semilight" panose="020B0402040204020203" pitchFamily="34" charset="0"/>
        <a:buChar char="◦"/>
        <a:defRPr sz="2800" kern="1200" baseline="0">
          <a:solidFill>
            <a:srgbClr val="363636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Clr>
          <a:srgbClr val="0088CF"/>
        </a:buClr>
        <a:buFont typeface="Segoe UI Semilight" panose="020B0402040204020203" pitchFamily="34" charset="0"/>
        <a:buChar char="-"/>
        <a:defRPr sz="2400" kern="1200" baseline="0">
          <a:solidFill>
            <a:srgbClr val="363636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rgbClr val="0088CF"/>
        </a:buClr>
        <a:buFont typeface="Arial" panose="020B0604020202020204" pitchFamily="34" charset="0"/>
        <a:buChar char="•"/>
        <a:defRPr sz="2000" kern="1200" baseline="0">
          <a:solidFill>
            <a:srgbClr val="363636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rgbClr val="0088CF"/>
        </a:buClr>
        <a:buFont typeface="Wingdings" panose="05000000000000000000" pitchFamily="2" charset="2"/>
        <a:buChar char=""/>
        <a:defRPr sz="1800" kern="1200" baseline="0">
          <a:solidFill>
            <a:srgbClr val="363636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rgbClr val="0088CF"/>
        </a:buClr>
        <a:buSzPct val="80000"/>
        <a:buFont typeface="Wingdings" panose="05000000000000000000" pitchFamily="2" charset="2"/>
        <a:buChar char="§"/>
        <a:defRPr sz="1800" kern="1200" baseline="0">
          <a:solidFill>
            <a:srgbClr val="363636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8496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audio" Target="../media/media1.wav"/><Relationship Id="rId16" Type="http://schemas.openxmlformats.org/officeDocument/2006/relationships/image" Target="../media/image14.gif"/><Relationship Id="rId20" Type="http://schemas.openxmlformats.org/officeDocument/2006/relationships/image" Target="../media/image18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4.xml"/><Relationship Id="rId5" Type="http://schemas.microsoft.com/office/2007/relationships/media" Target="../media/media3.wav"/><Relationship Id="rId15" Type="http://schemas.openxmlformats.org/officeDocument/2006/relationships/image" Target="../media/image13.png"/><Relationship Id="rId10" Type="http://schemas.openxmlformats.org/officeDocument/2006/relationships/audio" Target="../media/media5.wav"/><Relationship Id="rId19" Type="http://schemas.openxmlformats.org/officeDocument/2006/relationships/image" Target="../media/image17.png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3392" y="0"/>
            <a:ext cx="10087898" cy="1551804"/>
          </a:xfrm>
        </p:spPr>
        <p:txBody>
          <a:bodyPr/>
          <a:lstStyle/>
          <a:p>
            <a:r>
              <a:rPr lang="en-US" dirty="0" err="1" smtClean="0"/>
              <a:t>Generovanie</a:t>
            </a:r>
            <a:r>
              <a:rPr lang="en-US" dirty="0" smtClean="0"/>
              <a:t> </a:t>
            </a:r>
            <a:r>
              <a:rPr lang="en-US" dirty="0" err="1" smtClean="0"/>
              <a:t>hudby</a:t>
            </a:r>
            <a:r>
              <a:rPr lang="en-US" dirty="0" smtClean="0"/>
              <a:t> </a:t>
            </a:r>
            <a:r>
              <a:rPr lang="en-US" dirty="0" err="1" smtClean="0"/>
              <a:t>pomocou</a:t>
            </a:r>
            <a:r>
              <a:rPr lang="en-US" dirty="0" smtClean="0"/>
              <a:t> </a:t>
            </a:r>
            <a:r>
              <a:rPr lang="en-US" dirty="0" err="1" smtClean="0"/>
              <a:t>WaveNetu</a:t>
            </a:r>
            <a:endParaRPr lang="sl-S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5341" y="1586080"/>
            <a:ext cx="9144000" cy="977420"/>
          </a:xfrm>
        </p:spPr>
        <p:txBody>
          <a:bodyPr>
            <a:normAutofit/>
          </a:bodyPr>
          <a:lstStyle/>
          <a:p>
            <a:r>
              <a:rPr lang="cs-CZ" sz="2000" dirty="0" smtClean="0"/>
              <a:t>vzorok po vzorku</a:t>
            </a:r>
            <a:endParaRPr lang="en-US" sz="2000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060425" y="6461486"/>
            <a:ext cx="4001730" cy="121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88CF"/>
              </a:buClr>
              <a:buSzPct val="110000"/>
              <a:buFont typeface="Segoe UI Semilight" panose="020B0402040204020203" pitchFamily="34" charset="0"/>
              <a:buNone/>
              <a:defRPr sz="2800" kern="1200" baseline="0">
                <a:solidFill>
                  <a:srgbClr val="36363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rgbClr val="0088CF"/>
              </a:buClr>
              <a:buFont typeface="Segoe UI Semilight" panose="020B0402040204020203" pitchFamily="34" charset="0"/>
              <a:buNone/>
              <a:defRPr sz="2000" kern="1200" baseline="0">
                <a:solidFill>
                  <a:srgbClr val="36363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rgbClr val="0088CF"/>
              </a:buClr>
              <a:buFont typeface="Arial" panose="020B0604020202020204" pitchFamily="34" charset="0"/>
              <a:buNone/>
              <a:defRPr sz="1800" kern="1200" baseline="0">
                <a:solidFill>
                  <a:srgbClr val="36363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rgbClr val="0088CF"/>
              </a:buClr>
              <a:buFont typeface="Wingdings" panose="05000000000000000000" pitchFamily="2" charset="2"/>
              <a:buNone/>
              <a:defRPr sz="1600" kern="1200" baseline="0">
                <a:solidFill>
                  <a:srgbClr val="36363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rgbClr val="0088CF"/>
              </a:buClr>
              <a:buSzPct val="80000"/>
              <a:buFont typeface="Wingdings" panose="05000000000000000000" pitchFamily="2" charset="2"/>
              <a:buNone/>
              <a:defRPr sz="1600" kern="1200" baseline="0">
                <a:solidFill>
                  <a:srgbClr val="36363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 smtClean="0"/>
              <a:t>Ved</a:t>
            </a:r>
            <a:r>
              <a:rPr lang="cs-CZ" sz="1800" dirty="0" smtClean="0"/>
              <a:t>úci práce: Ing. Karel </a:t>
            </a:r>
            <a:r>
              <a:rPr lang="cs-CZ" sz="1800" dirty="0" smtClean="0"/>
              <a:t>Beneš</a:t>
            </a:r>
            <a:endParaRPr lang="cs-CZ" sz="1800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8991600" y="6096000"/>
            <a:ext cx="4070555" cy="12241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88CF"/>
              </a:buClr>
              <a:buSzPct val="110000"/>
              <a:buFont typeface="Segoe UI Semilight" panose="020B0402040204020203" pitchFamily="34" charset="0"/>
              <a:buNone/>
              <a:defRPr sz="2800" kern="1200" baseline="0">
                <a:solidFill>
                  <a:srgbClr val="36363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rgbClr val="0088CF"/>
              </a:buClr>
              <a:buFont typeface="Segoe UI Semilight" panose="020B0402040204020203" pitchFamily="34" charset="0"/>
              <a:buNone/>
              <a:defRPr sz="2000" kern="1200" baseline="0">
                <a:solidFill>
                  <a:srgbClr val="36363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rgbClr val="0088CF"/>
              </a:buClr>
              <a:buFont typeface="Arial" panose="020B0604020202020204" pitchFamily="34" charset="0"/>
              <a:buNone/>
              <a:defRPr sz="1800" kern="1200" baseline="0">
                <a:solidFill>
                  <a:srgbClr val="36363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rgbClr val="0088CF"/>
              </a:buClr>
              <a:buFont typeface="Wingdings" panose="05000000000000000000" pitchFamily="2" charset="2"/>
              <a:buNone/>
              <a:defRPr sz="1600" kern="1200" baseline="0">
                <a:solidFill>
                  <a:srgbClr val="36363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rgbClr val="0088CF"/>
              </a:buClr>
              <a:buSzPct val="80000"/>
              <a:buFont typeface="Wingdings" panose="05000000000000000000" pitchFamily="2" charset="2"/>
              <a:buNone/>
              <a:defRPr sz="1600" kern="1200" baseline="0">
                <a:solidFill>
                  <a:srgbClr val="36363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s-CZ" sz="1800" dirty="0"/>
              <a:t> </a:t>
            </a:r>
            <a:r>
              <a:rPr lang="en-US" sz="1800" dirty="0" err="1" smtClean="0"/>
              <a:t>Ter</a:t>
            </a:r>
            <a:r>
              <a:rPr lang="cs-CZ" sz="1800" dirty="0" smtClean="0"/>
              <a:t>ézia Slanináková</a:t>
            </a:r>
            <a:r>
              <a:rPr lang="en-US" sz="1800" dirty="0" smtClean="0"/>
              <a:t>, </a:t>
            </a:r>
            <a:r>
              <a:rPr lang="en-US" sz="1800" dirty="0" smtClean="0"/>
              <a:t>12.6.201</a:t>
            </a:r>
            <a:r>
              <a:rPr lang="cs-CZ" sz="1800" dirty="0" smtClean="0"/>
              <a:t>8</a:t>
            </a:r>
            <a:r>
              <a:rPr lang="en-US" sz="1800" dirty="0" smtClean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8593"/>
            <a:ext cx="12192000" cy="172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Cieľ práce / Motivácia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081548"/>
            <a:ext cx="10515600" cy="520126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dirty="0" err="1" smtClean="0"/>
              <a:t>Vytvori</a:t>
            </a:r>
            <a:r>
              <a:rPr lang="cs-CZ" dirty="0" smtClean="0"/>
              <a:t>ť prostredie pre experimentáciu s WaveNetom</a:t>
            </a:r>
            <a:r>
              <a:rPr lang="en-US" dirty="0" smtClean="0"/>
              <a:t>, </a:t>
            </a:r>
            <a:r>
              <a:rPr lang="cs-CZ" dirty="0" smtClean="0"/>
              <a:t>natrénovať na rôznych datasetoch</a:t>
            </a:r>
          </a:p>
          <a:p>
            <a:endParaRPr lang="cs-CZ" dirty="0" smtClean="0"/>
          </a:p>
          <a:p>
            <a:r>
              <a:rPr lang="cs-CZ" dirty="0" smtClean="0"/>
              <a:t>Vyskúšať rôzne nastavenia WaveNetu</a:t>
            </a:r>
            <a:endParaRPr lang="en-US" dirty="0" smtClean="0"/>
          </a:p>
          <a:p>
            <a:pPr lvl="1"/>
            <a:r>
              <a:rPr lang="cs-CZ" sz="1800" dirty="0" smtClean="0"/>
              <a:t>Dropout, veľkosť modelu, vzorkovacia frekvencia, </a:t>
            </a:r>
            <a:r>
              <a:rPr lang="en-US" sz="1800" dirty="0" smtClean="0"/>
              <a:t>…</a:t>
            </a:r>
          </a:p>
          <a:p>
            <a:endParaRPr lang="cs-CZ" dirty="0" smtClean="0"/>
          </a:p>
          <a:p>
            <a:r>
              <a:rPr lang="cs-CZ" dirty="0" smtClean="0"/>
              <a:t>Vyhodnotiť kvalitu výstupu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958348" y="6488668"/>
            <a:ext cx="58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7319D9C-534D-48A4-9468-74BFF32C9203}" type="slidenum">
              <a:rPr lang="cs-CZ" smtClean="0"/>
              <a:t>2</a:t>
            </a:fld>
            <a:r>
              <a:rPr lang="en-US" dirty="0" smtClean="0"/>
              <a:t>/6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9855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91"/>
            <a:ext cx="10515600" cy="953311"/>
          </a:xfrm>
        </p:spPr>
        <p:txBody>
          <a:bodyPr/>
          <a:lstStyle/>
          <a:p>
            <a:r>
              <a:rPr lang="cs-CZ" dirty="0" smtClean="0"/>
              <a:t>WaveNet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1402"/>
            <a:ext cx="10515600" cy="5135562"/>
          </a:xfrm>
        </p:spPr>
        <p:txBody>
          <a:bodyPr/>
          <a:lstStyle/>
          <a:p>
            <a:r>
              <a:rPr lang="en-US" dirty="0" err="1" smtClean="0"/>
              <a:t>Generat</a:t>
            </a:r>
            <a:r>
              <a:rPr lang="cs-CZ" dirty="0" smtClean="0"/>
              <a:t>ívna hlboká neurónová sieť od </a:t>
            </a:r>
            <a:r>
              <a:rPr lang="cs-CZ" dirty="0" smtClean="0"/>
              <a:t>DeepMindu</a:t>
            </a:r>
            <a:endParaRPr lang="en-US" dirty="0" smtClean="0"/>
          </a:p>
          <a:p>
            <a:r>
              <a:rPr lang="cs-CZ" dirty="0" smtClean="0"/>
              <a:t>využíva </a:t>
            </a:r>
            <a:r>
              <a:rPr lang="cs-CZ" dirty="0" smtClean="0"/>
              <a:t>kauzálne konvolúcie s dierami</a:t>
            </a:r>
            <a:endParaRPr lang="en-US" dirty="0" smtClean="0"/>
          </a:p>
          <a:p>
            <a:endParaRPr lang="cs-CZ" dirty="0" smtClean="0"/>
          </a:p>
          <a:p>
            <a:endParaRPr lang="cs-CZ" dirty="0"/>
          </a:p>
          <a:p>
            <a:endParaRPr lang="cs-CZ" dirty="0" smtClean="0"/>
          </a:p>
          <a:p>
            <a:endParaRPr lang="cs-CZ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970638" y="6488668"/>
            <a:ext cx="53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5274E96-3667-4089-B59C-FF6315E88E08}" type="slidenum">
              <a:rPr lang="cs-CZ" smtClean="0"/>
              <a:t>3</a:t>
            </a:fld>
            <a:r>
              <a:rPr lang="en-US" dirty="0" smtClean="0"/>
              <a:t>/6</a:t>
            </a:r>
            <a:endParaRPr lang="cs-CZ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809" y="2491633"/>
            <a:ext cx="9833321" cy="236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3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838" y="-59038"/>
            <a:ext cx="10515600" cy="953311"/>
          </a:xfrm>
        </p:spPr>
        <p:txBody>
          <a:bodyPr/>
          <a:lstStyle/>
          <a:p>
            <a:r>
              <a:rPr lang="cs-CZ" dirty="0" smtClean="0"/>
              <a:t>Technické riešenie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70637" y="6488668"/>
            <a:ext cx="636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5274E96-3667-4089-B59C-FF6315E88E08}" type="slidenum">
              <a:rPr lang="cs-CZ" smtClean="0"/>
              <a:t>4</a:t>
            </a:fld>
            <a:r>
              <a:rPr lang="en-US" dirty="0" smtClean="0"/>
              <a:t>/6</a:t>
            </a:r>
            <a:endParaRPr lang="cs-CZ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7" y="984618"/>
            <a:ext cx="3650296" cy="14174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85" y="906749"/>
            <a:ext cx="8276037" cy="45800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5" y="906749"/>
            <a:ext cx="8664691" cy="550973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10" y="926226"/>
            <a:ext cx="8984759" cy="562404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438" y="4122075"/>
            <a:ext cx="3822065" cy="175680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09" y="872882"/>
            <a:ext cx="8984759" cy="3215919"/>
          </a:xfrm>
          <a:prstGeom prst="rect">
            <a:avLst/>
          </a:prstGeom>
        </p:spPr>
      </p:pic>
      <p:pic>
        <p:nvPicPr>
          <p:cNvPr id="6" name="pred_2018-05-09_10-59-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758112" y="4756798"/>
            <a:ext cx="487363" cy="487362"/>
          </a:xfrm>
          <a:prstGeom prst="rect">
            <a:avLst/>
          </a:prstGeom>
        </p:spPr>
      </p:pic>
      <p:pic>
        <p:nvPicPr>
          <p:cNvPr id="9" name="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758113" y="4157804"/>
            <a:ext cx="487362" cy="487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1" y="872882"/>
            <a:ext cx="9400466" cy="5677392"/>
          </a:xfrm>
          <a:prstGeom prst="rect">
            <a:avLst/>
          </a:prstGeom>
        </p:spPr>
      </p:pic>
      <p:pic>
        <p:nvPicPr>
          <p:cNvPr id="7" name="4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686856" y="4124647"/>
            <a:ext cx="487363" cy="4873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2" y="865826"/>
            <a:ext cx="9367240" cy="4823878"/>
          </a:xfrm>
          <a:prstGeom prst="rect">
            <a:avLst/>
          </a:prstGeom>
        </p:spPr>
      </p:pic>
      <p:pic>
        <p:nvPicPr>
          <p:cNvPr id="10" name="[gac][cla]0600__2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180136" y="5706637"/>
            <a:ext cx="487362" cy="487362"/>
          </a:xfrm>
          <a:prstGeom prst="rect">
            <a:avLst/>
          </a:prstGeom>
        </p:spPr>
      </p:pic>
      <p:pic>
        <p:nvPicPr>
          <p:cNvPr id="11" name="pred_2018-06-06_12-07-55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760702" y="4157804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3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60806" y="6488668"/>
            <a:ext cx="27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8F3EDCB-0D38-47C1-91C0-BB1AA07F68BB}" type="slidenum">
              <a:rPr lang="cs-CZ" smtClean="0"/>
              <a:t>5</a:t>
            </a:fld>
            <a:endParaRPr lang="cs-CZ" dirty="0"/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838200" y="259404"/>
            <a:ext cx="10515600" cy="95331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baseline="0">
                <a:solidFill>
                  <a:srgbClr val="0088CF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cs-CZ" dirty="0" smtClean="0"/>
              <a:t>Výsledky dotazníku o kvalite výstupov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960806" y="6488668"/>
            <a:ext cx="57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8F3EDCB-0D38-47C1-91C0-BB1AA07F68BB}" type="slidenum">
              <a:rPr lang="cs-CZ" smtClean="0"/>
              <a:t>5</a:t>
            </a:fld>
            <a:r>
              <a:rPr lang="en-US" dirty="0" smtClean="0"/>
              <a:t>/6</a:t>
            </a:r>
            <a:endParaRPr lang="cs-CZ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394609"/>
              </p:ext>
            </p:extLst>
          </p:nvPr>
        </p:nvGraphicFramePr>
        <p:xfrm>
          <a:off x="4517102" y="1380448"/>
          <a:ext cx="3241368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0684">
                  <a:extLst>
                    <a:ext uri="{9D8B030D-6E8A-4147-A177-3AD203B41FA5}">
                      <a16:colId xmlns:a16="http://schemas.microsoft.com/office/drawing/2014/main" val="4052777599"/>
                    </a:ext>
                  </a:extLst>
                </a:gridCol>
                <a:gridCol w="1620684">
                  <a:extLst>
                    <a:ext uri="{9D8B030D-6E8A-4147-A177-3AD203B41FA5}">
                      <a16:colId xmlns:a16="http://schemas.microsoft.com/office/drawing/2014/main" val="4019871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Nahrávka</a:t>
                      </a:r>
                      <a:endParaRPr lang="cs-CZ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Skóre</a:t>
                      </a:r>
                      <a:endParaRPr lang="cs-CZ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261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Piáno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3.1818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669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smtClean="0">
                          <a:solidFill>
                            <a:srgbClr val="FF0000"/>
                          </a:solidFill>
                        </a:rPr>
                        <a:t>Reč</a:t>
                      </a:r>
                      <a:r>
                        <a:rPr lang="en-US" baseline="30000" dirty="0" smtClean="0">
                          <a:solidFill>
                            <a:srgbClr val="FF0000"/>
                          </a:solidFill>
                        </a:rPr>
                        <a:t>[1]</a:t>
                      </a:r>
                      <a:endParaRPr lang="cs-CZ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>
                          <a:solidFill>
                            <a:srgbClr val="FF0000"/>
                          </a:solidFill>
                        </a:rPr>
                        <a:t>1.81</a:t>
                      </a:r>
                      <a:endParaRPr lang="cs-CZ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826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Reč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4.545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071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smtClean="0">
                          <a:solidFill>
                            <a:srgbClr val="FF0000"/>
                          </a:solidFill>
                        </a:rPr>
                        <a:t>Piáno</a:t>
                      </a:r>
                      <a:r>
                        <a:rPr lang="en-US" baseline="30000" dirty="0" smtClean="0">
                          <a:solidFill>
                            <a:srgbClr val="FF0000"/>
                          </a:solidFill>
                        </a:rPr>
                        <a:t>[2]</a:t>
                      </a:r>
                      <a:endParaRPr lang="cs-CZ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cs-CZ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632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smtClean="0">
                          <a:solidFill>
                            <a:srgbClr val="FF0000"/>
                          </a:solidFill>
                        </a:rPr>
                        <a:t>Piáno</a:t>
                      </a:r>
                      <a:r>
                        <a:rPr lang="en-US" baseline="30000" dirty="0" smtClean="0">
                          <a:solidFill>
                            <a:srgbClr val="FF0000"/>
                          </a:solidFill>
                        </a:rPr>
                        <a:t>[3]</a:t>
                      </a:r>
                      <a:endParaRPr lang="cs-CZ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>
                          <a:solidFill>
                            <a:srgbClr val="FF0000"/>
                          </a:solidFill>
                        </a:rPr>
                        <a:t>3.1818</a:t>
                      </a:r>
                      <a:endParaRPr lang="cs-CZ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24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smtClean="0">
                          <a:solidFill>
                            <a:srgbClr val="FF0000"/>
                          </a:solidFill>
                        </a:rPr>
                        <a:t>Piáno</a:t>
                      </a:r>
                      <a:r>
                        <a:rPr lang="en-US" baseline="30000" dirty="0" smtClean="0">
                          <a:solidFill>
                            <a:srgbClr val="FF0000"/>
                          </a:solidFill>
                        </a:rPr>
                        <a:t>[4]</a:t>
                      </a:r>
                      <a:endParaRPr lang="cs-CZ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cs-CZ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188541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138787" y="4906258"/>
            <a:ext cx="4581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[1]</a:t>
            </a:r>
            <a:r>
              <a:rPr lang="cs-CZ" sz="1200" dirty="0" smtClean="0"/>
              <a:t>:Trénované na VCTK datasete</a:t>
            </a:r>
          </a:p>
          <a:p>
            <a:r>
              <a:rPr lang="en-US" sz="1200" dirty="0" smtClean="0"/>
              <a:t>[</a:t>
            </a:r>
            <a:r>
              <a:rPr lang="cs-CZ" sz="1200" dirty="0" smtClean="0"/>
              <a:t>2</a:t>
            </a:r>
            <a:r>
              <a:rPr lang="en-US" sz="1200" dirty="0" smtClean="0"/>
              <a:t>]</a:t>
            </a:r>
            <a:r>
              <a:rPr lang="cs-CZ" sz="1200" dirty="0" smtClean="0"/>
              <a:t>:</a:t>
            </a:r>
            <a:r>
              <a:rPr lang="cs-CZ" sz="1200" dirty="0"/>
              <a:t>Trénované na </a:t>
            </a:r>
            <a:r>
              <a:rPr lang="cs-CZ" sz="1200" dirty="0" smtClean="0"/>
              <a:t>IRMAS datasete</a:t>
            </a:r>
          </a:p>
          <a:p>
            <a:r>
              <a:rPr lang="en-US" sz="1200" dirty="0" smtClean="0"/>
              <a:t>[</a:t>
            </a:r>
            <a:r>
              <a:rPr lang="cs-CZ" sz="1200" dirty="0" smtClean="0"/>
              <a:t>3</a:t>
            </a:r>
            <a:r>
              <a:rPr lang="en-US" sz="1200" dirty="0" smtClean="0"/>
              <a:t>]</a:t>
            </a:r>
            <a:r>
              <a:rPr lang="cs-CZ" sz="1200" dirty="0" smtClean="0"/>
              <a:t>:Trénované na Youtube-8M datasete</a:t>
            </a:r>
          </a:p>
          <a:p>
            <a:r>
              <a:rPr lang="en-US" sz="1200" dirty="0" smtClean="0"/>
              <a:t>[</a:t>
            </a:r>
            <a:r>
              <a:rPr lang="cs-CZ" sz="1200" dirty="0" smtClean="0"/>
              <a:t>4</a:t>
            </a:r>
            <a:r>
              <a:rPr lang="en-US" sz="1200" dirty="0" smtClean="0"/>
              <a:t>]</a:t>
            </a:r>
            <a:r>
              <a:rPr lang="cs-CZ" sz="1200" dirty="0" smtClean="0"/>
              <a:t>:Trénované na MagnaTagATune datasete</a:t>
            </a:r>
            <a:endParaRPr lang="cs-CZ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138787" y="4560007"/>
            <a:ext cx="1997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/>
              <a:t>1 (zlé) - 5 </a:t>
            </a:r>
            <a:r>
              <a:rPr lang="cs-CZ" sz="1600" dirty="0" smtClean="0"/>
              <a:t>(výborné)</a:t>
            </a:r>
            <a:endParaRPr lang="cs-CZ" sz="1600" dirty="0"/>
          </a:p>
        </p:txBody>
      </p:sp>
    </p:spTree>
    <p:extLst>
      <p:ext uri="{BB962C8B-B14F-4D97-AF65-F5344CB8AC3E}">
        <p14:creationId xmlns:p14="http://schemas.microsoft.com/office/powerpoint/2010/main" val="342701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Možné zlepšenia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374844"/>
            <a:ext cx="10515600" cy="4298369"/>
          </a:xfrm>
        </p:spPr>
        <p:txBody>
          <a:bodyPr>
            <a:normAutofit/>
          </a:bodyPr>
          <a:lstStyle/>
          <a:p>
            <a:r>
              <a:rPr lang="cs-CZ" dirty="0" smtClean="0"/>
              <a:t>Použiť robustnejšie/čistejšie datasety</a:t>
            </a:r>
          </a:p>
          <a:p>
            <a:pPr marL="0" indent="0">
              <a:buNone/>
            </a:pPr>
            <a:endParaRPr lang="cs-CZ" dirty="0" smtClean="0"/>
          </a:p>
          <a:p>
            <a:r>
              <a:rPr lang="cs-CZ" dirty="0" smtClean="0"/>
              <a:t>Na výstup aplikovať filtre na zjemnenie šumu</a:t>
            </a:r>
          </a:p>
          <a:p>
            <a:endParaRPr lang="cs-CZ" dirty="0" smtClean="0"/>
          </a:p>
          <a:p>
            <a:r>
              <a:rPr lang="cs-CZ" dirty="0" smtClean="0"/>
              <a:t>Prepoužiť Parallel-WaveNet</a:t>
            </a:r>
          </a:p>
          <a:p>
            <a:endParaRPr lang="cs-CZ" dirty="0" smtClean="0"/>
          </a:p>
          <a:p>
            <a:r>
              <a:rPr lang="cs-CZ" dirty="0" smtClean="0"/>
              <a:t>Upustiť od hudby – </a:t>
            </a:r>
            <a:r>
              <a:rPr lang="en-US" dirty="0" smtClean="0"/>
              <a:t>text-to-speech</a:t>
            </a:r>
            <a:r>
              <a:rPr lang="cs-CZ" dirty="0" smtClean="0"/>
              <a:t> systém</a:t>
            </a:r>
            <a:endParaRPr lang="cs-CZ" dirty="0"/>
          </a:p>
        </p:txBody>
      </p:sp>
      <p:sp>
        <p:nvSpPr>
          <p:cNvPr id="3" name="TextBox 2"/>
          <p:cNvSpPr txBox="1"/>
          <p:nvPr/>
        </p:nvSpPr>
        <p:spPr>
          <a:xfrm>
            <a:off x="5960806" y="6488668"/>
            <a:ext cx="83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86ADC85-36C3-4B02-8328-C324B6A3E627}" type="slidenum">
              <a:rPr lang="cs-CZ" smtClean="0"/>
              <a:t>6</a:t>
            </a:fld>
            <a:r>
              <a:rPr lang="en-US" dirty="0" smtClean="0"/>
              <a:t>/6</a:t>
            </a:r>
            <a:endParaRPr lang="cs-CZ" dirty="0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975852" y="5498451"/>
            <a:ext cx="10515600" cy="95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baseline="0">
                <a:solidFill>
                  <a:srgbClr val="0088CF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cs-CZ" dirty="0" smtClean="0"/>
              <a:t>Vďaka za pozornosť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93807" y="6297873"/>
            <a:ext cx="5604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dirty="0" smtClean="0"/>
              <a:t>Všetko je na </a:t>
            </a:r>
            <a:r>
              <a:rPr lang="cs-CZ" sz="1400" dirty="0"/>
              <a:t>GitHube: https://github.com/TerkaSlaninakova/BP</a:t>
            </a:r>
          </a:p>
        </p:txBody>
      </p:sp>
    </p:spTree>
    <p:extLst>
      <p:ext uri="{BB962C8B-B14F-4D97-AF65-F5344CB8AC3E}">
        <p14:creationId xmlns:p14="http://schemas.microsoft.com/office/powerpoint/2010/main" val="92573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363636"/>
      </a:dk1>
      <a:lt1>
        <a:srgbClr val="FFFFFF"/>
      </a:lt1>
      <a:dk2>
        <a:srgbClr val="003663"/>
      </a:dk2>
      <a:lt2>
        <a:srgbClr val="0088CF"/>
      </a:lt2>
      <a:accent1>
        <a:srgbClr val="0088CF"/>
      </a:accent1>
      <a:accent2>
        <a:srgbClr val="9CC3E5"/>
      </a:accent2>
      <a:accent3>
        <a:srgbClr val="BDD7EE"/>
      </a:accent3>
      <a:accent4>
        <a:srgbClr val="DEEBF6"/>
      </a:accent4>
      <a:accent5>
        <a:srgbClr val="D8D8D8"/>
      </a:accent5>
      <a:accent6>
        <a:srgbClr val="F2F2F2"/>
      </a:accent6>
      <a:hlink>
        <a:srgbClr val="82B3DC"/>
      </a:hlink>
      <a:folHlink>
        <a:srgbClr val="D8D8D8"/>
      </a:folHlink>
    </a:clrScheme>
    <a:fontScheme name="Adacta">
      <a:majorFont>
        <a:latin typeface="Segoe UI Semilight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925D21BDD0C745B6B5CFE22D0DE70E" ma:contentTypeVersion="0" ma:contentTypeDescription="Create a new document." ma:contentTypeScope="" ma:versionID="1510b6ada72aba1a4c31139406c2ac2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3577B6E-9C22-4F96-A634-5525BDA554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932D0EC-2F35-4D37-A2FD-8F7ECDAC41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AC74618-F16D-4DB3-8AE8-36562F3711C9}">
  <ds:schemaRefs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8947</TotalTime>
  <Words>180</Words>
  <Application>Microsoft Office PowerPoint</Application>
  <PresentationFormat>Widescreen</PresentationFormat>
  <Paragraphs>55</Paragraphs>
  <Slides>6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ＭＳ Ｐゴシック</vt:lpstr>
      <vt:lpstr>Arial</vt:lpstr>
      <vt:lpstr>Calibri</vt:lpstr>
      <vt:lpstr>Segoe UI Semibold</vt:lpstr>
      <vt:lpstr>Segoe UI Semilight</vt:lpstr>
      <vt:lpstr>Wingdings</vt:lpstr>
      <vt:lpstr>Office Theme</vt:lpstr>
      <vt:lpstr>Storyboard Layouts</vt:lpstr>
      <vt:lpstr>Generovanie hudby pomocou WaveNetu</vt:lpstr>
      <vt:lpstr>Cieľ práce / Motivácia</vt:lpstr>
      <vt:lpstr>WaveNet</vt:lpstr>
      <vt:lpstr>Technické riešenie</vt:lpstr>
      <vt:lpstr>PowerPoint Presentation</vt:lpstr>
      <vt:lpstr>Možné zlepšenia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Baloh</dc:creator>
  <cp:lastModifiedBy>Terézia Slanináková</cp:lastModifiedBy>
  <cp:revision>452</cp:revision>
  <dcterms:created xsi:type="dcterms:W3CDTF">2016-10-20T22:58:17Z</dcterms:created>
  <dcterms:modified xsi:type="dcterms:W3CDTF">2018-06-12T07:10:18Z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0x01010042925D21BDD0C745B6B5CFE22D0DE70E</vt:lpwstr>
  </property>
</Properties>
</file>